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0413" cy="6859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6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1"/>
            <a:ext cx="10361851" cy="147036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2"/>
            <a:ext cx="2742843" cy="58528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2"/>
            <a:ext cx="8025355" cy="58528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2"/>
            <a:ext cx="10361851" cy="13623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6"/>
            <a:ext cx="10361851" cy="150053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2" y="1535469"/>
            <a:ext cx="5388332" cy="6399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2" y="2175378"/>
            <a:ext cx="5388332" cy="39522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3" y="273112"/>
            <a:ext cx="4010562" cy="11623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4" y="273116"/>
            <a:ext cx="6814779" cy="58544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3" y="1435436"/>
            <a:ext cx="4010562" cy="4692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2"/>
            <a:ext cx="7314248" cy="8050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2"/>
            <a:ext cx="3860297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arbin Engineering University - 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843" y="988544"/>
            <a:ext cx="2373188" cy="237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内容占位符 2"/>
          <p:cNvSpPr txBox="1"/>
          <p:nvPr/>
        </p:nvSpPr>
        <p:spPr>
          <a:xfrm>
            <a:off x="532606" y="1321909"/>
            <a:ext cx="8566983" cy="4841937"/>
          </a:xfrm>
          <a:prstGeom prst="rect">
            <a:avLst/>
          </a:prstGeom>
        </p:spPr>
        <p:txBody>
          <a:bodyPr/>
          <a:lstStyle>
            <a:lvl1pPr marL="342900" indent="-342900" algn="l" defTabSz="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Arial" panose="020B0604020202020204" pitchFamily="34" charset="0"/>
              </a:defRPr>
            </a:lvl1pPr>
            <a:lvl2pPr marL="742950" indent="-285750" algn="l" defTabSz="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cs typeface="+mn-cs"/>
                <a:sym typeface="Arial" panose="020B0604020202020204" pitchFamily="34" charset="0"/>
              </a:defRPr>
            </a:lvl2pPr>
            <a:lvl3pPr marL="1143000" indent="-228600" algn="l" defTabSz="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•"/>
              <a:defRPr sz="2400">
                <a:solidFill>
                  <a:schemeClr val="tx1"/>
                </a:solidFill>
                <a:latin typeface="+mn-lt"/>
                <a:cs typeface="+mn-cs"/>
                <a:sym typeface="Arial" panose="020B0604020202020204" pitchFamily="34" charset="0"/>
              </a:defRPr>
            </a:lvl3pPr>
            <a:lvl4pPr marL="1600200" indent="-228600" algn="l" defTabSz="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+mn-lt"/>
                <a:cs typeface="+mn-cs"/>
                <a:sym typeface="Arial" panose="020B0604020202020204" pitchFamily="34" charset="0"/>
              </a:defRPr>
            </a:lvl4pPr>
            <a:lvl5pPr marL="2057400" indent="-228600" algn="l" defTabSz="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+mn-lt"/>
                <a:cs typeface="+mn-cs"/>
                <a:sym typeface="Arial" panose="020B0604020202020204" pitchFamily="34" charset="0"/>
              </a:defRPr>
            </a:lvl5pPr>
            <a:lvl6pPr marL="2514600" indent="-228600" algn="l" defTabSz="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+mn-lt"/>
                <a:cs typeface="+mn-cs"/>
                <a:sym typeface="Arial" panose="020B0604020202020204" pitchFamily="34" charset="0"/>
              </a:defRPr>
            </a:lvl6pPr>
            <a:lvl7pPr marL="2971800" indent="-228600" algn="l" defTabSz="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+mn-lt"/>
                <a:cs typeface="+mn-cs"/>
                <a:sym typeface="Arial" panose="020B0604020202020204" pitchFamily="34" charset="0"/>
              </a:defRPr>
            </a:lvl7pPr>
            <a:lvl8pPr marL="3429000" indent="-228600" algn="l" defTabSz="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+mn-lt"/>
                <a:cs typeface="+mn-cs"/>
                <a:sym typeface="Arial" panose="020B0604020202020204" pitchFamily="34" charset="0"/>
              </a:defRPr>
            </a:lvl8pPr>
            <a:lvl9pPr marL="3886200" indent="-228600" algn="l" defTabSz="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+mn-lt"/>
                <a:cs typeface="+mn-cs"/>
                <a:sym typeface="Arial" panose="020B0604020202020204" pitchFamily="34" charset="0"/>
              </a:defRPr>
            </a:lvl9pPr>
          </a:lstStyle>
          <a:p>
            <a:pPr marL="0" indent="0" algn="just">
              <a:lnSpc>
                <a:spcPts val="3200"/>
              </a:lnSpc>
              <a:spcBef>
                <a:spcPts val="0"/>
              </a:spcBef>
              <a:buNone/>
              <a:defRPr/>
            </a:pPr>
            <a:r>
              <a:rPr lang="en-US" altLang="zh-CN" sz="2000" b="1" u="sng" noProof="1" smtClean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</a:rPr>
              <a:t>Harbin Engineering University (HEU)</a:t>
            </a:r>
            <a:r>
              <a:rPr lang="en-US" altLang="zh-CN" sz="1800" b="1" noProof="1" smtClean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</a:rPr>
              <a:t> </a:t>
            </a:r>
          </a:p>
          <a:p>
            <a:pPr marL="0" indent="0" algn="just">
              <a:lnSpc>
                <a:spcPts val="3200"/>
              </a:lnSpc>
              <a:spcBef>
                <a:spcPts val="0"/>
              </a:spcBef>
              <a:buNone/>
              <a:defRPr/>
            </a:pPr>
            <a:r>
              <a:rPr lang="en-US" altLang="zh-CN" sz="1800" b="1" noProof="1" smtClean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</a:rPr>
              <a:t>Largest </a:t>
            </a:r>
            <a:r>
              <a:rPr lang="en-US" altLang="zh-CN" sz="1800" b="1" dirty="0" smtClean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</a:rPr>
              <a:t>university in China in higher </a:t>
            </a: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</a:rPr>
              <a:t>education and scientific research in the areas of Shipbuilding Industry, Marine Equipment, Ocean Exploration, and Nuclear Energy </a:t>
            </a:r>
            <a:r>
              <a:rPr lang="en-US" altLang="zh-CN" sz="1800" b="1" dirty="0" smtClean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</a:rPr>
              <a:t>Application. </a:t>
            </a:r>
          </a:p>
          <a:p>
            <a:pPr marL="0" indent="0" algn="just">
              <a:lnSpc>
                <a:spcPts val="3200"/>
              </a:lnSpc>
              <a:spcBef>
                <a:spcPts val="0"/>
              </a:spcBef>
              <a:buNone/>
              <a:defRPr/>
            </a:pPr>
            <a:r>
              <a:rPr lang="en-US" altLang="zh-CN" sz="2000" b="1" u="sng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College of Shipbuilding Engineering</a:t>
            </a:r>
          </a:p>
          <a:p>
            <a:pPr algn="just">
              <a:lnSpc>
                <a:spcPts val="32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9 research groups and 109 full-time members</a:t>
            </a:r>
          </a:p>
          <a:p>
            <a:pPr lvl="0" algn="just">
              <a:lnSpc>
                <a:spcPts val="32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3 academic subjects: </a:t>
            </a: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Naval Architecture and Ocean </a:t>
            </a: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Engineering, Ports &amp; Waterways, Ocean Robotics (first one in China)</a:t>
            </a:r>
          </a:p>
          <a:p>
            <a:pPr lvl="0" algn="just">
              <a:lnSpc>
                <a:spcPts val="32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1200+ undergraduates, 600+ Master students and 280+ PhD students </a:t>
            </a:r>
          </a:p>
          <a:p>
            <a:pPr lvl="0" algn="just">
              <a:lnSpc>
                <a:spcPts val="32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Naval Architecture and Ocean Engineering scored </a:t>
            </a: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rated “A+” by Ministry of </a:t>
            </a: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Education.</a:t>
            </a:r>
          </a:p>
          <a:p>
            <a:pPr lvl="0" algn="just">
              <a:lnSpc>
                <a:spcPts val="32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altLang="zh-CN" sz="1800" b="1" dirty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Rated 2nd in the world for Marine/Ocean Engineering by Shanghai Ranking 2022.</a:t>
            </a:r>
          </a:p>
          <a:p>
            <a:pPr marL="0" lvl="0" indent="0" algn="just">
              <a:lnSpc>
                <a:spcPts val="3200"/>
              </a:lnSpc>
              <a:spcBef>
                <a:spcPts val="0"/>
              </a:spcBef>
              <a:buNone/>
              <a:defRPr/>
            </a:pPr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ea typeface="Arial Unicode MS" pitchFamily="34" charset="-122"/>
                <a:cs typeface="Arial Unicode MS" pitchFamily="34" charset="-122"/>
                <a:sym typeface="+mn-lt"/>
              </a:rPr>
              <a:t> </a:t>
            </a:r>
          </a:p>
          <a:p>
            <a:pPr marL="0" lvl="0" indent="0" algn="just">
              <a:lnSpc>
                <a:spcPts val="3200"/>
              </a:lnSpc>
              <a:spcBef>
                <a:spcPts val="0"/>
              </a:spcBef>
              <a:buNone/>
              <a:defRPr/>
            </a:pPr>
            <a:endParaRPr lang="en-US" altLang="zh-CN" sz="2000" b="1" dirty="0">
              <a:solidFill>
                <a:schemeClr val="accent5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+mn-lt"/>
            </a:endParaRPr>
          </a:p>
          <a:p>
            <a:pPr marL="0" indent="0" algn="just">
              <a:lnSpc>
                <a:spcPts val="3200"/>
              </a:lnSpc>
              <a:spcBef>
                <a:spcPts val="0"/>
              </a:spcBef>
              <a:buNone/>
              <a:defRPr/>
            </a:pPr>
            <a:endParaRPr lang="zh-CN" altLang="en-US" sz="2000" b="1" kern="0" noProof="1">
              <a:solidFill>
                <a:srgbClr val="1C3A66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844" y="3742878"/>
            <a:ext cx="2373188" cy="243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12523" r="3440" b="9415"/>
          <a:stretch/>
        </p:blipFill>
        <p:spPr bwMode="auto">
          <a:xfrm>
            <a:off x="597999" y="432519"/>
            <a:ext cx="2574397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988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64649" y="4390776"/>
            <a:ext cx="4583963" cy="170955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71755" indent="0" algn="l" fontAlgn="auto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000" b="1" kern="500" dirty="0" smtClean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Contact: </a:t>
            </a:r>
            <a:r>
              <a:rPr lang="en-US" altLang="zh-CN" sz="2000" b="1" kern="500" dirty="0" err="1" smtClean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Mr</a:t>
            </a:r>
            <a:r>
              <a:rPr lang="en-US" altLang="zh-CN" sz="2000" b="1" kern="500" dirty="0" smtClean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 Pan (</a:t>
            </a:r>
            <a:r>
              <a:rPr lang="zh-CN" altLang="en-US" sz="2000" b="1" kern="500" dirty="0" smtClean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潘老师</a:t>
            </a:r>
            <a:r>
              <a:rPr lang="en-US" altLang="zh-CN" sz="2000" b="1" kern="500" dirty="0" smtClean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)</a:t>
            </a:r>
          </a:p>
          <a:p>
            <a:pPr marL="71755" indent="0" algn="l" fontAlgn="auto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000" b="1" kern="500" dirty="0" smtClean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E-mail</a:t>
            </a:r>
            <a:r>
              <a:rPr lang="en-US" altLang="zh-CN" sz="2000" b="1" kern="500" dirty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: </a:t>
            </a:r>
            <a:r>
              <a:rPr lang="en-US" altLang="zh-CN" sz="2000" b="1" kern="500" dirty="0" smtClean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panfeng@hrbeu.edu.cn   </a:t>
            </a:r>
            <a:endParaRPr lang="en-US" altLang="zh-CN" sz="2000" b="1" kern="500" dirty="0">
              <a:solidFill>
                <a:srgbClr val="00206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Times New Roman" panose="02020603050405020304" pitchFamily="18" charset="0"/>
            </a:endParaRPr>
          </a:p>
          <a:p>
            <a:pPr marL="71755" indent="0" algn="l" fontAlgn="auto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000" b="1" kern="500" dirty="0" err="1" smtClean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WeChat</a:t>
            </a:r>
            <a:r>
              <a:rPr lang="en-US" altLang="zh-CN" sz="2000" b="1" kern="500" dirty="0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: </a:t>
            </a:r>
            <a:r>
              <a:rPr lang="en-US" altLang="zh-CN" sz="2000" b="1" kern="500" dirty="0" err="1">
                <a:solidFill>
                  <a:srgbClr val="00206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heupan</a:t>
            </a:r>
            <a:endParaRPr lang="en-US" altLang="zh-CN" sz="2000" b="1" kern="500" dirty="0">
              <a:solidFill>
                <a:srgbClr val="00206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7917" y="824594"/>
            <a:ext cx="11032987" cy="5521692"/>
          </a:xfrm>
          <a:prstGeom prst="rect">
            <a:avLst/>
          </a:prstGeom>
          <a:noFill/>
          <a:ln w="31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876" rIns="359876" rtlCol="0" anchor="ctr"/>
          <a:lstStyle/>
          <a:p>
            <a:pPr marL="71755" indent="0" algn="just" fontAlgn="auto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altLang="zh-CN" b="1" kern="500" spc="25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rPr>
              <a:t>     </a:t>
            </a:r>
            <a:endParaRPr lang="zh-CN" b="1" kern="0" dirty="0">
              <a:solidFill>
                <a:srgbClr val="C00000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6" name="图片 8" descr="引才二维码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306223" y="4541524"/>
            <a:ext cx="1769959" cy="17519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9519" y="4185061"/>
            <a:ext cx="2283365" cy="3787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6">
                        <a:satMod val="103000"/>
                        <a:lumMod val="102000"/>
                        <a:tint val="94000"/>
                      </a:schemeClr>
                    </a:gs>
                    <a:gs pos="50000">
                      <a:schemeClr val="accent6">
                        <a:satMod val="110000"/>
                        <a:lumMod val="100000"/>
                        <a:shade val="100000"/>
                      </a:schemeClr>
                    </a:gs>
                    <a:gs pos="100000">
                      <a:schemeClr val="accent6">
                        <a:lumMod val="99000"/>
                        <a:satMod val="120000"/>
                        <a:shade val="78000"/>
                      </a:schemeClr>
                    </a:gs>
                  </a:gsLst>
                  <a:lin ang="5400000" scaled="0"/>
                </a:gra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pPr algn="ctr" eaLnBrk="0" hangingPunct="0">
              <a:defRPr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b="1" dirty="0" err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WeChat</a:t>
            </a:r>
            <a:r>
              <a:rPr lang="en-US" altLang="zh-CN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QR Code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10"/>
          <p:cNvSpPr txBox="1"/>
          <p:nvPr/>
        </p:nvSpPr>
        <p:spPr>
          <a:xfrm>
            <a:off x="1128362" y="1477715"/>
            <a:ext cx="10056538" cy="292281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ctr" fontAlgn="auto">
              <a:lnSpc>
                <a:spcPct val="200000"/>
              </a:lnSpc>
            </a:pPr>
            <a:r>
              <a:rPr lang="en-US" altLang="zh-CN" sz="2800" b="1" u="sng" kern="500" dirty="0" smtClean="0">
                <a:solidFill>
                  <a:srgbClr val="002060"/>
                </a:solidFill>
                <a:latin typeface="+mj-lt"/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JOIN US</a:t>
            </a:r>
          </a:p>
          <a:p>
            <a:pPr algn="just">
              <a:lnSpc>
                <a:spcPct val="200000"/>
              </a:lnSpc>
            </a:pPr>
            <a:r>
              <a:rPr lang="en-US" altLang="zh-CN" sz="2200" b="1" kern="500" dirty="0" smtClean="0">
                <a:solidFill>
                  <a:srgbClr val="002060"/>
                </a:solidFill>
                <a:ea typeface="Arial Unicode MS" pitchFamily="34" charset="-122"/>
                <a:cs typeface="Arial Unicode MS" pitchFamily="34" charset="-122"/>
                <a:sym typeface="Times New Roman" panose="02020603050405020304" pitchFamily="18" charset="0"/>
              </a:rPr>
              <a:t>We offer services, sources and development programs to build excellence of your career at College of Shipbuilding Engineering of Harbin Engineering University! </a:t>
            </a:r>
            <a:endParaRPr lang="zh-CN" sz="2200" b="1" kern="0" dirty="0">
              <a:solidFill>
                <a:srgbClr val="C00000"/>
              </a:solidFill>
              <a:ea typeface="Arial Unicode MS" pitchFamily="34" charset="-122"/>
              <a:cs typeface="Arial Unicode MS" pitchFamily="34" charset="-122"/>
              <a:sym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6" t="12523" r="3440" b="9415"/>
          <a:stretch/>
        </p:blipFill>
        <p:spPr bwMode="auto">
          <a:xfrm>
            <a:off x="617917" y="179615"/>
            <a:ext cx="2574397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90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000,&quot;width&quot;:6000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Custom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4</cp:revision>
  <dcterms:created xsi:type="dcterms:W3CDTF">2006-08-16T00:00:00Z</dcterms:created>
  <dcterms:modified xsi:type="dcterms:W3CDTF">2023-04-12T09:35:06Z</dcterms:modified>
</cp:coreProperties>
</file>